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Roboto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7" d="100"/>
          <a:sy n="27" d="100"/>
        </p:scale>
        <p:origin x="810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4" cy="10287000"/>
          </a:xfrm>
          <a:custGeom>
            <a:avLst/>
            <a:gdLst/>
            <a:ahLst/>
            <a:cxnLst/>
            <a:rect l="l" t="t" r="r" b="b"/>
            <a:pathLst>
              <a:path w="18287984" h="10287000">
                <a:moveTo>
                  <a:pt x="0" y="0"/>
                </a:moveTo>
                <a:lnTo>
                  <a:pt x="18287984" y="0"/>
                </a:lnTo>
                <a:lnTo>
                  <a:pt x="182879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300" y="648100"/>
            <a:ext cx="1685835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Business Plan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9525" y="1992025"/>
            <a:ext cx="18307050" cy="8304450"/>
            <a:chOff x="0" y="0"/>
            <a:chExt cx="24409400" cy="110726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24384000" cy="11047222"/>
            </a:xfrm>
            <a:custGeom>
              <a:avLst/>
              <a:gdLst/>
              <a:ahLst/>
              <a:cxnLst/>
              <a:rect l="l" t="t" r="r" b="b"/>
              <a:pathLst>
                <a:path w="24384000" h="11047222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4409400" cy="11072622"/>
            </a:xfrm>
            <a:custGeom>
              <a:avLst/>
              <a:gdLst/>
              <a:ahLst/>
              <a:cxnLst/>
              <a:rect l="l" t="t" r="r" b="b"/>
              <a:pathLst>
                <a:path w="24409400" h="11072622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4600" y="2796213"/>
            <a:ext cx="16678800" cy="666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buAutoNum type="arabicPeriod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Partnerships:</a:t>
            </a:r>
          </a:p>
          <a:p>
            <a:pPr marL="1381764" lvl="2" indent="-460588" algn="l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Collaborate with driving schools, insurance providers, and gaming platforms.</a:t>
            </a:r>
          </a:p>
          <a:p>
            <a:pPr marL="777240" lvl="1" indent="-388620" algn="l">
              <a:lnSpc>
                <a:spcPts val="4320"/>
              </a:lnSpc>
              <a:buAutoNum type="arabicPeriod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Freemium Model:</a:t>
            </a:r>
          </a:p>
          <a:p>
            <a:pPr marL="1381764" lvl="2" indent="-460588" algn="l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Offer a basic version for free with paid premium features like advanced analytics and detailed reporting.</a:t>
            </a:r>
          </a:p>
          <a:p>
            <a:pPr marL="777240" lvl="1" indent="-388620" algn="l">
              <a:lnSpc>
                <a:spcPts val="4320"/>
              </a:lnSpc>
              <a:buAutoNum type="arabicPeriod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Pilot Programs:</a:t>
            </a:r>
          </a:p>
          <a:p>
            <a:pPr marL="1381764" lvl="2" indent="-460588" algn="l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 with insurance companies and driving schools to showcase the platform’s value in real-world scenarios.</a:t>
            </a:r>
          </a:p>
          <a:p>
            <a:pPr marL="777240" lvl="1" indent="-388620" algn="l">
              <a:lnSpc>
                <a:spcPts val="4320"/>
              </a:lnSpc>
              <a:buAutoNum type="arabicPeriod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Industry Events:</a:t>
            </a:r>
          </a:p>
          <a:p>
            <a:pPr marL="1381764" lvl="2" indent="-460588" algn="l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 at automotive, insurance, and gaming expos to attract early adopters.</a:t>
            </a:r>
          </a:p>
          <a:p>
            <a:pPr marL="777240" lvl="1" indent="-388620" algn="l">
              <a:lnSpc>
                <a:spcPts val="4320"/>
              </a:lnSpc>
              <a:buAutoNum type="arabicPeriod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Digital Marketing:</a:t>
            </a:r>
          </a:p>
          <a:p>
            <a:pPr marL="1381764" lvl="2" indent="-460588" algn="l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Leverage online advertising targeting driving schools, insurers, and gamers.</a:t>
            </a:r>
          </a:p>
          <a:p>
            <a:pPr algn="l">
              <a:lnSpc>
                <a:spcPts val="4320"/>
              </a:lnSpc>
            </a:pPr>
            <a:endParaRPr lang="en-US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-9525"/>
            <a:ext cx="18307050" cy="10306050"/>
            <a:chOff x="0" y="0"/>
            <a:chExt cx="24409400" cy="137414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0353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3741400"/>
            </a:xfrm>
            <a:custGeom>
              <a:avLst/>
              <a:gdLst/>
              <a:ahLst/>
              <a:cxnLst/>
              <a:rect l="l" t="t" r="r" b="b"/>
              <a:pathLst>
                <a:path w="24409400" h="13741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284536" y="9336550"/>
            <a:ext cx="4806600" cy="6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20-22 November, Karlsruhe, Germany</a:t>
            </a:r>
          </a:p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Eclipse SDV Event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4700" y="1712750"/>
            <a:ext cx="175386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16316300" y="154000"/>
            <a:ext cx="1712102" cy="1712102"/>
          </a:xfrm>
          <a:custGeom>
            <a:avLst/>
            <a:gdLst/>
            <a:ahLst/>
            <a:cxnLst/>
            <a:rect l="l" t="t" r="r" b="b"/>
            <a:pathLst>
              <a:path w="1712102" h="1712102">
                <a:moveTo>
                  <a:pt x="0" y="0"/>
                </a:moveTo>
                <a:lnTo>
                  <a:pt x="1712102" y="0"/>
                </a:lnTo>
                <a:lnTo>
                  <a:pt x="1712102" y="1712102"/>
                </a:lnTo>
                <a:lnTo>
                  <a:pt x="0" y="171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086700" y="773450"/>
            <a:ext cx="2212014" cy="769000"/>
          </a:xfrm>
          <a:custGeom>
            <a:avLst/>
            <a:gdLst/>
            <a:ahLst/>
            <a:cxnLst/>
            <a:rect l="l" t="t" r="r" b="b"/>
            <a:pathLst>
              <a:path w="2212014" h="769000">
                <a:moveTo>
                  <a:pt x="0" y="0"/>
                </a:moveTo>
                <a:lnTo>
                  <a:pt x="2212014" y="0"/>
                </a:lnTo>
                <a:lnTo>
                  <a:pt x="2212014" y="769000"/>
                </a:lnTo>
                <a:lnTo>
                  <a:pt x="0" y="76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" b="-1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9" name="TextBox 9"/>
          <p:cNvSpPr txBox="1"/>
          <p:nvPr/>
        </p:nvSpPr>
        <p:spPr>
          <a:xfrm>
            <a:off x="623410" y="4266725"/>
            <a:ext cx="166788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-9525"/>
            <a:ext cx="18307050" cy="10306050"/>
            <a:chOff x="0" y="0"/>
            <a:chExt cx="24409400" cy="137414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0353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3741400"/>
            </a:xfrm>
            <a:custGeom>
              <a:avLst/>
              <a:gdLst/>
              <a:ahLst/>
              <a:cxnLst/>
              <a:rect l="l" t="t" r="r" b="b"/>
              <a:pathLst>
                <a:path w="24409400" h="13741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284536" y="9336550"/>
            <a:ext cx="4806600" cy="6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20-22 November, Karlsruhe, Germany</a:t>
            </a:r>
          </a:p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Eclipse SDV Event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4700" y="1712750"/>
            <a:ext cx="17538600" cy="159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Pitching Session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6316300" y="154000"/>
            <a:ext cx="1712102" cy="1712102"/>
          </a:xfrm>
          <a:custGeom>
            <a:avLst/>
            <a:gdLst/>
            <a:ahLst/>
            <a:cxnLst/>
            <a:rect l="l" t="t" r="r" b="b"/>
            <a:pathLst>
              <a:path w="1712102" h="1712102">
                <a:moveTo>
                  <a:pt x="0" y="0"/>
                </a:moveTo>
                <a:lnTo>
                  <a:pt x="1712102" y="0"/>
                </a:lnTo>
                <a:lnTo>
                  <a:pt x="1712102" y="1712102"/>
                </a:lnTo>
                <a:lnTo>
                  <a:pt x="0" y="171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086700" y="773450"/>
            <a:ext cx="2212014" cy="769000"/>
          </a:xfrm>
          <a:custGeom>
            <a:avLst/>
            <a:gdLst/>
            <a:ahLst/>
            <a:cxnLst/>
            <a:rect l="l" t="t" r="r" b="b"/>
            <a:pathLst>
              <a:path w="2212014" h="769000">
                <a:moveTo>
                  <a:pt x="0" y="0"/>
                </a:moveTo>
                <a:lnTo>
                  <a:pt x="2212014" y="0"/>
                </a:lnTo>
                <a:lnTo>
                  <a:pt x="2212014" y="769000"/>
                </a:lnTo>
                <a:lnTo>
                  <a:pt x="0" y="76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" b="-1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9" name="TextBox 9"/>
          <p:cNvSpPr txBox="1"/>
          <p:nvPr/>
        </p:nvSpPr>
        <p:spPr>
          <a:xfrm>
            <a:off x="424700" y="4913150"/>
            <a:ext cx="175386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Challengers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1992025"/>
            <a:ext cx="18307050" cy="8304450"/>
            <a:chOff x="0" y="0"/>
            <a:chExt cx="24409400" cy="110726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384000" cy="11047222"/>
            </a:xfrm>
            <a:custGeom>
              <a:avLst/>
              <a:gdLst/>
              <a:ahLst/>
              <a:cxnLst/>
              <a:rect l="l" t="t" r="r" b="b"/>
              <a:pathLst>
                <a:path w="24384000" h="11047222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1072622"/>
            </a:xfrm>
            <a:custGeom>
              <a:avLst/>
              <a:gdLst/>
              <a:ahLst/>
              <a:cxnLst/>
              <a:rect l="l" t="t" r="r" b="b"/>
              <a:pathLst>
                <a:path w="24409400" h="11072622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5" name="Freeform 5"/>
          <p:cNvSpPr/>
          <p:nvPr/>
        </p:nvSpPr>
        <p:spPr>
          <a:xfrm>
            <a:off x="7722601" y="2754572"/>
            <a:ext cx="9039140" cy="6779355"/>
          </a:xfrm>
          <a:custGeom>
            <a:avLst/>
            <a:gdLst/>
            <a:ahLst/>
            <a:cxnLst/>
            <a:rect l="l" t="t" r="r" b="b"/>
            <a:pathLst>
              <a:path w="9039140" h="6779355">
                <a:moveTo>
                  <a:pt x="0" y="0"/>
                </a:moveTo>
                <a:lnTo>
                  <a:pt x="9039140" y="0"/>
                </a:lnTo>
                <a:lnTo>
                  <a:pt x="9039140" y="6779356"/>
                </a:lnTo>
                <a:lnTo>
                  <a:pt x="0" y="6779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TextBox 6"/>
          <p:cNvSpPr txBox="1"/>
          <p:nvPr/>
        </p:nvSpPr>
        <p:spPr>
          <a:xfrm>
            <a:off x="714825" y="648100"/>
            <a:ext cx="1685835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The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3410" y="4266725"/>
            <a:ext cx="16678800" cy="326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Chinmay Srinivas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Esat Gulkaya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Kamel Fakih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Likhith Sadahalli Thammegowda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Motohiro Shibakawa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1992025"/>
            <a:ext cx="18307050" cy="8304450"/>
            <a:chOff x="0" y="0"/>
            <a:chExt cx="24409400" cy="110726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384000" cy="11047222"/>
            </a:xfrm>
            <a:custGeom>
              <a:avLst/>
              <a:gdLst/>
              <a:ahLst/>
              <a:cxnLst/>
              <a:rect l="l" t="t" r="r" b="b"/>
              <a:pathLst>
                <a:path w="24384000" h="11047222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1072622"/>
            </a:xfrm>
            <a:custGeom>
              <a:avLst/>
              <a:gdLst/>
              <a:ahLst/>
              <a:cxnLst/>
              <a:rect l="l" t="t" r="r" b="b"/>
              <a:pathLst>
                <a:path w="24409400" h="11072622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5" name="Freeform 5"/>
          <p:cNvSpPr/>
          <p:nvPr/>
        </p:nvSpPr>
        <p:spPr>
          <a:xfrm>
            <a:off x="16413700" y="449800"/>
            <a:ext cx="1416296" cy="1416296"/>
          </a:xfrm>
          <a:custGeom>
            <a:avLst/>
            <a:gdLst/>
            <a:ahLst/>
            <a:cxnLst/>
            <a:rect l="l" t="t" r="r" b="b"/>
            <a:pathLst>
              <a:path w="1416296" h="1416296">
                <a:moveTo>
                  <a:pt x="0" y="0"/>
                </a:moveTo>
                <a:lnTo>
                  <a:pt x="1416296" y="0"/>
                </a:lnTo>
                <a:lnTo>
                  <a:pt x="1416296" y="1416296"/>
                </a:lnTo>
                <a:lnTo>
                  <a:pt x="0" y="1416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13540150" y="752448"/>
            <a:ext cx="2332794" cy="811000"/>
          </a:xfrm>
          <a:custGeom>
            <a:avLst/>
            <a:gdLst/>
            <a:ahLst/>
            <a:cxnLst/>
            <a:rect l="l" t="t" r="r" b="b"/>
            <a:pathLst>
              <a:path w="2332794" h="811000">
                <a:moveTo>
                  <a:pt x="0" y="0"/>
                </a:moveTo>
                <a:lnTo>
                  <a:pt x="2332794" y="0"/>
                </a:lnTo>
                <a:lnTo>
                  <a:pt x="2332794" y="811000"/>
                </a:lnTo>
                <a:lnTo>
                  <a:pt x="0" y="81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11068722" y="2676325"/>
            <a:ext cx="6190578" cy="6356958"/>
          </a:xfrm>
          <a:custGeom>
            <a:avLst/>
            <a:gdLst/>
            <a:ahLst/>
            <a:cxnLst/>
            <a:rect l="l" t="t" r="r" b="b"/>
            <a:pathLst>
              <a:path w="6190578" h="6356958">
                <a:moveTo>
                  <a:pt x="0" y="0"/>
                </a:moveTo>
                <a:lnTo>
                  <a:pt x="6190578" y="0"/>
                </a:lnTo>
                <a:lnTo>
                  <a:pt x="619057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590" r="-34964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TextBox 8"/>
          <p:cNvSpPr txBox="1"/>
          <p:nvPr/>
        </p:nvSpPr>
        <p:spPr>
          <a:xfrm>
            <a:off x="714825" y="648100"/>
            <a:ext cx="1003755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What did we do?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33926" y="9336550"/>
            <a:ext cx="11957400" cy="6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20-22 November, Karlsruhe, Germany</a:t>
            </a:r>
          </a:p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Eclipse SDV Event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6750" y="2600125"/>
            <a:ext cx="9985625" cy="509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6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platform that collects and processes data from a vehicle's input devices, such as a steering wheel, to control in-game vehicles and evaluate driver behavior. </a:t>
            </a:r>
          </a:p>
          <a:p>
            <a:pPr algn="l">
              <a:lnSpc>
                <a:spcPts val="5036"/>
              </a:lnSpc>
            </a:pPr>
            <a:endParaRPr lang="en-US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5039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system can be applied across various industries, including education, training, and insurance.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1992025"/>
            <a:ext cx="18307050" cy="8304450"/>
            <a:chOff x="0" y="0"/>
            <a:chExt cx="24409400" cy="110726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384000" cy="11047222"/>
            </a:xfrm>
            <a:custGeom>
              <a:avLst/>
              <a:gdLst/>
              <a:ahLst/>
              <a:cxnLst/>
              <a:rect l="l" t="t" r="r" b="b"/>
              <a:pathLst>
                <a:path w="24384000" h="11047222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1072622"/>
            </a:xfrm>
            <a:custGeom>
              <a:avLst/>
              <a:gdLst/>
              <a:ahLst/>
              <a:cxnLst/>
              <a:rect l="l" t="t" r="r" b="b"/>
              <a:pathLst>
                <a:path w="24409400" h="11072622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  <p:txBody>
            <a:bodyPr/>
            <a:lstStyle/>
            <a:p>
              <a:endParaRPr lang="en-DE"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5037" b="5982"/>
          <a:stretch>
            <a:fillRect/>
          </a:stretch>
        </p:blipFill>
        <p:spPr>
          <a:xfrm>
            <a:off x="1828800" y="2444041"/>
            <a:ext cx="14630400" cy="732268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14825" y="648100"/>
            <a:ext cx="1685835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How we did it?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1992025"/>
            <a:ext cx="18307050" cy="8304450"/>
            <a:chOff x="0" y="0"/>
            <a:chExt cx="24409400" cy="110726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384000" cy="11047222"/>
            </a:xfrm>
            <a:custGeom>
              <a:avLst/>
              <a:gdLst/>
              <a:ahLst/>
              <a:cxnLst/>
              <a:rect l="l" t="t" r="r" b="b"/>
              <a:pathLst>
                <a:path w="24384000" h="11047222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1072622"/>
            </a:xfrm>
            <a:custGeom>
              <a:avLst/>
              <a:gdLst/>
              <a:ahLst/>
              <a:cxnLst/>
              <a:rect l="l" t="t" r="r" b="b"/>
              <a:pathLst>
                <a:path w="24409400" h="11072622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5" name="Freeform 5"/>
          <p:cNvSpPr/>
          <p:nvPr/>
        </p:nvSpPr>
        <p:spPr>
          <a:xfrm>
            <a:off x="992083" y="2764279"/>
            <a:ext cx="16303833" cy="6297356"/>
          </a:xfrm>
          <a:custGeom>
            <a:avLst/>
            <a:gdLst/>
            <a:ahLst/>
            <a:cxnLst/>
            <a:rect l="l" t="t" r="r" b="b"/>
            <a:pathLst>
              <a:path w="16303833" h="6297356">
                <a:moveTo>
                  <a:pt x="0" y="0"/>
                </a:moveTo>
                <a:lnTo>
                  <a:pt x="16303834" y="0"/>
                </a:lnTo>
                <a:lnTo>
                  <a:pt x="16303834" y="6297356"/>
                </a:lnTo>
                <a:lnTo>
                  <a:pt x="0" y="6297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15648074" y="3388107"/>
            <a:ext cx="1611226" cy="1515653"/>
          </a:xfrm>
          <a:custGeom>
            <a:avLst/>
            <a:gdLst/>
            <a:ahLst/>
            <a:cxnLst/>
            <a:rect l="l" t="t" r="r" b="b"/>
            <a:pathLst>
              <a:path w="1611226" h="1515653">
                <a:moveTo>
                  <a:pt x="0" y="0"/>
                </a:moveTo>
                <a:lnTo>
                  <a:pt x="1611226" y="0"/>
                </a:lnTo>
                <a:lnTo>
                  <a:pt x="1611226" y="1515653"/>
                </a:lnTo>
                <a:lnTo>
                  <a:pt x="0" y="1515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32" r="-13293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6657071" y="8074065"/>
            <a:ext cx="1174532" cy="1713661"/>
          </a:xfrm>
          <a:custGeom>
            <a:avLst/>
            <a:gdLst/>
            <a:ahLst/>
            <a:cxnLst/>
            <a:rect l="l" t="t" r="r" b="b"/>
            <a:pathLst>
              <a:path w="1174532" h="1713661">
                <a:moveTo>
                  <a:pt x="0" y="0"/>
                </a:moveTo>
                <a:lnTo>
                  <a:pt x="1174532" y="0"/>
                </a:lnTo>
                <a:lnTo>
                  <a:pt x="1174532" y="1713661"/>
                </a:lnTo>
                <a:lnTo>
                  <a:pt x="0" y="171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 rot="-95031">
            <a:off x="2434992" y="7981114"/>
            <a:ext cx="1614640" cy="1614640"/>
          </a:xfrm>
          <a:custGeom>
            <a:avLst/>
            <a:gdLst/>
            <a:ahLst/>
            <a:cxnLst/>
            <a:rect l="l" t="t" r="r" b="b"/>
            <a:pathLst>
              <a:path w="1614640" h="1614640">
                <a:moveTo>
                  <a:pt x="0" y="0"/>
                </a:moveTo>
                <a:lnTo>
                  <a:pt x="1614640" y="0"/>
                </a:lnTo>
                <a:lnTo>
                  <a:pt x="1614640" y="1614640"/>
                </a:lnTo>
                <a:lnTo>
                  <a:pt x="0" y="1614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 rot="-235376">
            <a:off x="7737496" y="2579132"/>
            <a:ext cx="1280100" cy="1085569"/>
          </a:xfrm>
          <a:custGeom>
            <a:avLst/>
            <a:gdLst/>
            <a:ahLst/>
            <a:cxnLst/>
            <a:rect l="l" t="t" r="r" b="b"/>
            <a:pathLst>
              <a:path w="1280100" h="1085569">
                <a:moveTo>
                  <a:pt x="0" y="0"/>
                </a:moveTo>
                <a:lnTo>
                  <a:pt x="1280101" y="0"/>
                </a:lnTo>
                <a:lnTo>
                  <a:pt x="1280101" y="1085569"/>
                </a:lnTo>
                <a:lnTo>
                  <a:pt x="0" y="1085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65" t="-16426" r="-4748" b="-15306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>
            <a:off x="14269423" y="615025"/>
            <a:ext cx="2184265" cy="823650"/>
          </a:xfrm>
          <a:custGeom>
            <a:avLst/>
            <a:gdLst/>
            <a:ahLst/>
            <a:cxnLst/>
            <a:rect l="l" t="t" r="r" b="b"/>
            <a:pathLst>
              <a:path w="2184265" h="823650">
                <a:moveTo>
                  <a:pt x="0" y="0"/>
                </a:moveTo>
                <a:lnTo>
                  <a:pt x="2184264" y="0"/>
                </a:lnTo>
                <a:lnTo>
                  <a:pt x="2184264" y="823650"/>
                </a:lnTo>
                <a:lnTo>
                  <a:pt x="0" y="823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>
            <a:off x="16641022" y="353443"/>
            <a:ext cx="1350513" cy="1350513"/>
          </a:xfrm>
          <a:custGeom>
            <a:avLst/>
            <a:gdLst/>
            <a:ahLst/>
            <a:cxnLst/>
            <a:rect l="l" t="t" r="r" b="b"/>
            <a:pathLst>
              <a:path w="1350513" h="1350513">
                <a:moveTo>
                  <a:pt x="0" y="0"/>
                </a:moveTo>
                <a:lnTo>
                  <a:pt x="1350513" y="0"/>
                </a:lnTo>
                <a:lnTo>
                  <a:pt x="1350513" y="1350514"/>
                </a:lnTo>
                <a:lnTo>
                  <a:pt x="0" y="13505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" name="TextBox 12"/>
          <p:cNvSpPr txBox="1"/>
          <p:nvPr/>
        </p:nvSpPr>
        <p:spPr>
          <a:xfrm>
            <a:off x="714825" y="648100"/>
            <a:ext cx="7857122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System Architecture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1992025"/>
            <a:ext cx="18307050" cy="8304450"/>
            <a:chOff x="0" y="0"/>
            <a:chExt cx="24409400" cy="110726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384000" cy="11047222"/>
            </a:xfrm>
            <a:custGeom>
              <a:avLst/>
              <a:gdLst/>
              <a:ahLst/>
              <a:cxnLst/>
              <a:rect l="l" t="t" r="r" b="b"/>
              <a:pathLst>
                <a:path w="24384000" h="11047222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1072622"/>
            </a:xfrm>
            <a:custGeom>
              <a:avLst/>
              <a:gdLst/>
              <a:ahLst/>
              <a:cxnLst/>
              <a:rect l="l" t="t" r="r" b="b"/>
              <a:pathLst>
                <a:path w="24409400" h="11072622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5" name="Freeform 5"/>
          <p:cNvSpPr/>
          <p:nvPr/>
        </p:nvSpPr>
        <p:spPr>
          <a:xfrm>
            <a:off x="4587609" y="4105475"/>
            <a:ext cx="8933232" cy="4772944"/>
          </a:xfrm>
          <a:custGeom>
            <a:avLst/>
            <a:gdLst/>
            <a:ahLst/>
            <a:cxnLst/>
            <a:rect l="l" t="t" r="r" b="b"/>
            <a:pathLst>
              <a:path w="8933232" h="4772944">
                <a:moveTo>
                  <a:pt x="0" y="0"/>
                </a:moveTo>
                <a:lnTo>
                  <a:pt x="8933232" y="0"/>
                </a:lnTo>
                <a:lnTo>
                  <a:pt x="8933232" y="4772944"/>
                </a:lnTo>
                <a:lnTo>
                  <a:pt x="0" y="4772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87" t="-8484" r="-6758" b="-5071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TextBox 6"/>
          <p:cNvSpPr txBox="1"/>
          <p:nvPr/>
        </p:nvSpPr>
        <p:spPr>
          <a:xfrm>
            <a:off x="714825" y="648100"/>
            <a:ext cx="1685835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Anomaly Detection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4825" y="2467175"/>
            <a:ext cx="1667880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anomaly detector to improve drivers’ driving skills. 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Uses pre-trained ML model to detect unusual activity such as harsh braking.</a:t>
            </a:r>
          </a:p>
        </p:txBody>
      </p:sp>
      <p:sp>
        <p:nvSpPr>
          <p:cNvPr id="8" name="Freeform 8"/>
          <p:cNvSpPr/>
          <p:nvPr/>
        </p:nvSpPr>
        <p:spPr>
          <a:xfrm>
            <a:off x="16754127" y="517583"/>
            <a:ext cx="1010345" cy="1080185"/>
          </a:xfrm>
          <a:custGeom>
            <a:avLst/>
            <a:gdLst/>
            <a:ahLst/>
            <a:cxnLst/>
            <a:rect l="l" t="t" r="r" b="b"/>
            <a:pathLst>
              <a:path w="1010345" h="1080185">
                <a:moveTo>
                  <a:pt x="0" y="0"/>
                </a:moveTo>
                <a:lnTo>
                  <a:pt x="1010346" y="0"/>
                </a:lnTo>
                <a:lnTo>
                  <a:pt x="1010346" y="1080184"/>
                </a:lnTo>
                <a:lnTo>
                  <a:pt x="0" y="1080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1992025"/>
            <a:ext cx="18307050" cy="8304450"/>
            <a:chOff x="0" y="0"/>
            <a:chExt cx="24409400" cy="110726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384000" cy="11047222"/>
            </a:xfrm>
            <a:custGeom>
              <a:avLst/>
              <a:gdLst/>
              <a:ahLst/>
              <a:cxnLst/>
              <a:rect l="l" t="t" r="r" b="b"/>
              <a:pathLst>
                <a:path w="24384000" h="11047222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1072622"/>
            </a:xfrm>
            <a:custGeom>
              <a:avLst/>
              <a:gdLst/>
              <a:ahLst/>
              <a:cxnLst/>
              <a:rect l="l" t="t" r="r" b="b"/>
              <a:pathLst>
                <a:path w="24409400" h="11072622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5" name="Freeform 5"/>
          <p:cNvSpPr/>
          <p:nvPr/>
        </p:nvSpPr>
        <p:spPr>
          <a:xfrm>
            <a:off x="8156776" y="6557539"/>
            <a:ext cx="9854549" cy="3540660"/>
          </a:xfrm>
          <a:custGeom>
            <a:avLst/>
            <a:gdLst/>
            <a:ahLst/>
            <a:cxnLst/>
            <a:rect l="l" t="t" r="r" b="b"/>
            <a:pathLst>
              <a:path w="9854549" h="3540660">
                <a:moveTo>
                  <a:pt x="0" y="0"/>
                </a:moveTo>
                <a:lnTo>
                  <a:pt x="9854549" y="0"/>
                </a:lnTo>
                <a:lnTo>
                  <a:pt x="9854549" y="3540660"/>
                </a:lnTo>
                <a:lnTo>
                  <a:pt x="0" y="3540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798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TextBox 6"/>
          <p:cNvSpPr txBox="1"/>
          <p:nvPr/>
        </p:nvSpPr>
        <p:spPr>
          <a:xfrm>
            <a:off x="714825" y="648100"/>
            <a:ext cx="1685835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The Market &amp; Competition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75" y="2440569"/>
            <a:ext cx="16454700" cy="598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</a:t>
            </a:r>
          </a:p>
          <a:p>
            <a:pPr algn="just">
              <a:lnSpc>
                <a:spcPts val="4320"/>
              </a:lnSpc>
            </a:pPr>
            <a:endParaRPr lang="en-US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77240" lvl="1" indent="-388620" algn="just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Individual drivers</a:t>
            </a:r>
          </a:p>
          <a:p>
            <a:pPr marL="777240" lvl="1" indent="-388620" algn="just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Driving schools &amp; F1 academies</a:t>
            </a:r>
          </a:p>
          <a:p>
            <a:pPr marL="777240" lvl="1" indent="-388620" algn="just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Insurance companies</a:t>
            </a:r>
          </a:p>
          <a:p>
            <a:pPr marL="777240" lvl="1" indent="-388620" algn="just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Fleet managers</a:t>
            </a:r>
          </a:p>
          <a:p>
            <a:pPr algn="just">
              <a:lnSpc>
                <a:spcPts val="4320"/>
              </a:lnSpc>
            </a:pPr>
            <a:endParaRPr lang="en-US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Competition </a:t>
            </a:r>
          </a:p>
          <a:p>
            <a:pPr algn="l">
              <a:lnSpc>
                <a:spcPts val="4320"/>
              </a:lnSpc>
            </a:pPr>
            <a:endParaRPr lang="en-US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Tesla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Daimler Fleet Management GmbH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648100"/>
            <a:ext cx="1685835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Business Model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9050" y="1982550"/>
            <a:ext cx="18307050" cy="8304450"/>
            <a:chOff x="0" y="0"/>
            <a:chExt cx="24409400" cy="110726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24384000" cy="11047222"/>
            </a:xfrm>
            <a:custGeom>
              <a:avLst/>
              <a:gdLst/>
              <a:ahLst/>
              <a:cxnLst/>
              <a:rect l="l" t="t" r="r" b="b"/>
              <a:pathLst>
                <a:path w="24384000" h="11047222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4409400" cy="11072622"/>
            </a:xfrm>
            <a:custGeom>
              <a:avLst/>
              <a:gdLst/>
              <a:ahLst/>
              <a:cxnLst/>
              <a:rect l="l" t="t" r="r" b="b"/>
              <a:pathLst>
                <a:path w="24409400" h="11072622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78657" y="2824837"/>
            <a:ext cx="15730686" cy="666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spcBef>
                <a:spcPct val="0"/>
              </a:spcBef>
              <a:buAutoNum type="arabicPeriod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Subsc</a:t>
            </a:r>
            <a:r>
              <a:rPr lang="en-US" sz="36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ription-Based Model:</a:t>
            </a:r>
          </a:p>
          <a:p>
            <a:pPr marL="1381764" lvl="2" indent="-460588" algn="l">
              <a:lnSpc>
                <a:spcPts val="384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Monthly or yearly plans for access to the platform.</a:t>
            </a:r>
          </a:p>
          <a:p>
            <a:pPr marL="2072646" lvl="3" indent="-518162" algn="l">
              <a:lnSpc>
                <a:spcPts val="384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Basic Plan: Individual users for skill improvement.</a:t>
            </a:r>
          </a:p>
          <a:p>
            <a:pPr marL="2072646" lvl="3" indent="-518162" algn="l">
              <a:lnSpc>
                <a:spcPts val="384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Enterprise Plan: Businesses like driving schools, insurers, or fleet managers.</a:t>
            </a:r>
          </a:p>
          <a:p>
            <a:pPr marL="777240" lvl="1" indent="-388620" algn="l">
              <a:lnSpc>
                <a:spcPts val="4320"/>
              </a:lnSpc>
              <a:spcBef>
                <a:spcPct val="0"/>
              </a:spcBef>
              <a:buAutoNum type="arabicPeriod"/>
            </a:pPr>
            <a:r>
              <a:rPr lang="en-US" sz="36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Pay-Per-Use:</a:t>
            </a:r>
          </a:p>
          <a:p>
            <a:pPr marL="1381764" lvl="2" indent="-460588" algn="l">
              <a:lnSpc>
                <a:spcPts val="3840"/>
              </a:lnSpc>
              <a:buFont typeface="Arial"/>
              <a:buChar char="⚬"/>
            </a:pPr>
            <a:r>
              <a:rPr lang="en-US" sz="32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Charge businesses based on the number of driver assessments processed.</a:t>
            </a:r>
          </a:p>
          <a:p>
            <a:pPr marL="777240" lvl="1" indent="-388620" algn="l">
              <a:lnSpc>
                <a:spcPts val="4320"/>
              </a:lnSpc>
              <a:buAutoNum type="arabicPeriod"/>
            </a:pPr>
            <a:r>
              <a:rPr lang="en-US" sz="36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White-Label Solutions:</a:t>
            </a:r>
          </a:p>
          <a:p>
            <a:pPr marL="1381764" lvl="2" indent="-460588" algn="l">
              <a:lnSpc>
                <a:spcPts val="3840"/>
              </a:lnSpc>
              <a:buFont typeface="Arial"/>
              <a:buChar char="⚬"/>
            </a:pPr>
            <a:r>
              <a:rPr lang="en-US" sz="32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Offer the platform to insurance companies or driving schools for rebranding.</a:t>
            </a:r>
          </a:p>
          <a:p>
            <a:pPr marL="777240" lvl="1" indent="-388620" algn="l">
              <a:lnSpc>
                <a:spcPts val="4320"/>
              </a:lnSpc>
              <a:buAutoNum type="arabicPeriod"/>
            </a:pPr>
            <a:r>
              <a:rPr lang="en-US" sz="36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Licensing:</a:t>
            </a:r>
          </a:p>
          <a:p>
            <a:pPr marL="1381764" lvl="2" indent="-460588" algn="l">
              <a:lnSpc>
                <a:spcPts val="3840"/>
              </a:lnSpc>
              <a:buFont typeface="Arial"/>
              <a:buChar char="⚬"/>
            </a:pPr>
            <a:r>
              <a:rPr lang="en-US" sz="32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Sell anonymized driving data to researchers or automotive companies.</a:t>
            </a:r>
          </a:p>
          <a:p>
            <a:pPr marL="777240" lvl="1" indent="-388620" algn="l">
              <a:lnSpc>
                <a:spcPts val="4320"/>
              </a:lnSpc>
              <a:buAutoNum type="arabicPeriod"/>
            </a:pPr>
            <a:r>
              <a:rPr lang="en-US" sz="36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Integration Fees:</a:t>
            </a:r>
          </a:p>
          <a:p>
            <a:pPr marL="1381764" lvl="2" indent="-460588" algn="l">
              <a:lnSpc>
                <a:spcPts val="384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 API integration with gaming platforms or other enterprise software.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endParaRPr lang="en-US" sz="3200" u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Custom</PresentationFormat>
  <Paragraphs>83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Arimo</vt:lpstr>
      <vt:lpstr>Roboto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SDV Hackathon Pitching Slide-Deck Template.pptx</dc:title>
  <cp:lastModifiedBy>likhith st</cp:lastModifiedBy>
  <cp:revision>2</cp:revision>
  <dcterms:created xsi:type="dcterms:W3CDTF">2006-08-16T00:00:00Z</dcterms:created>
  <dcterms:modified xsi:type="dcterms:W3CDTF">2024-11-21T23:44:18Z</dcterms:modified>
  <dc:identifier>DAGXIc83BzM</dc:identifier>
</cp:coreProperties>
</file>